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0" r:id="rId4"/>
    <p:sldId id="267" r:id="rId5"/>
    <p:sldId id="268" r:id="rId6"/>
    <p:sldId id="269" r:id="rId7"/>
    <p:sldId id="272" r:id="rId8"/>
    <p:sldId id="273" r:id="rId9"/>
    <p:sldId id="274" r:id="rId10"/>
    <p:sldId id="271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Rustic Print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CA15B-B997-44F5-A156-4DABB8E18D5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CE8C-BB2B-4404-BFC1-69D2B001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we will use the following tech tools – our solution is written in Python and uses popular libraries to work with Spark and NoSQL database for graphs called neo4j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E3AA-329F-4412-BCB9-B971670792EE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6AEB-DED8-4CC0-8B00-A3E59EB42A0C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72D-B2FF-4EE5-A5EC-E56FDE7EA274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335D-780A-4BA2-9C54-F11A28140B1C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08F9-5C7D-47A7-8E4A-07545DA403FA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F493-1847-48AC-8BF2-ABC48BEE3651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D8F-F5FB-4F13-9B47-2FC0E61879BD}" type="datetime1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5CD9-2AE7-4D07-8575-9DCC5D37B386}" type="datetime1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1C74-4EE6-443A-9F79-BC48E88DF76F}" type="datetime1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03A6-8E6D-4FED-B1A9-809860EE002A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A40D-3194-4EF2-9EE8-700DBE2C471A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5B60-AD02-4508-B1C5-1259930393A0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33.sv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9336215" y="-1212902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77500" y="1517484"/>
            <a:ext cx="168401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spc="-3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Entity Linkage in Evolving Temporal Grap</a:t>
            </a:r>
            <a:r>
              <a:rPr lang="en-US" sz="7200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hs</a:t>
            </a:r>
          </a:p>
        </p:txBody>
      </p:sp>
      <p:sp>
        <p:nvSpPr>
          <p:cNvPr id="15" name="Freeform 15"/>
          <p:cNvSpPr/>
          <p:nvPr/>
        </p:nvSpPr>
        <p:spPr>
          <a:xfrm rot="3600774">
            <a:off x="15189318" y="918146"/>
            <a:ext cx="2565742" cy="1449331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3176031" y="2879361"/>
            <a:ext cx="12139438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Intensive Systems -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2024</a:t>
            </a:r>
            <a:endParaRPr lang="en-US" sz="3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Utrecht University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595959"/>
                </a:solidFill>
                <a:latin typeface="Arial" panose="020B0604020202020204" pitchFamily="34" charset="0"/>
              </a:rPr>
              <a:t>Group #15</a:t>
            </a:r>
            <a:endParaRPr lang="en-US" sz="32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Instructor: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Yannis </a:t>
            </a:r>
            <a:r>
              <a:rPr lang="en-US" sz="3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Velegrakis</a:t>
            </a:r>
            <a:endParaRPr lang="en-US" sz="3200" b="0" dirty="0">
              <a:effectLst/>
            </a:endParaRPr>
          </a:p>
          <a:p>
            <a:br>
              <a:rPr lang="en-US" sz="3200" b="0" dirty="0">
                <a:effectLst/>
              </a:rPr>
            </a:br>
            <a:endParaRPr lang="en-US" sz="3200" dirty="0"/>
          </a:p>
        </p:txBody>
      </p:sp>
      <p:sp>
        <p:nvSpPr>
          <p:cNvPr id="17" name="Freeform 17"/>
          <p:cNvSpPr/>
          <p:nvPr/>
        </p:nvSpPr>
        <p:spPr>
          <a:xfrm rot="13660014">
            <a:off x="94629" y="2683925"/>
            <a:ext cx="2824535" cy="1390143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F15CF-7B51-DDAA-288B-C703D322F129}"/>
              </a:ext>
            </a:extLst>
          </p:cNvPr>
          <p:cNvSpPr txBox="1"/>
          <p:nvPr/>
        </p:nvSpPr>
        <p:spPr>
          <a:xfrm>
            <a:off x="6836552" y="8370687"/>
            <a:ext cx="346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Bar Melinarskiy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2C0BF-5739-AD96-D97C-CCD3A7412F02}"/>
              </a:ext>
            </a:extLst>
          </p:cNvPr>
          <p:cNvSpPr txBox="1"/>
          <p:nvPr/>
        </p:nvSpPr>
        <p:spPr>
          <a:xfrm>
            <a:off x="1112171" y="8370686"/>
            <a:ext cx="3649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Alex Francis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03EDAF-2472-0C21-7218-67B36CFDC62B}"/>
              </a:ext>
            </a:extLst>
          </p:cNvPr>
          <p:cNvSpPr txBox="1"/>
          <p:nvPr/>
        </p:nvSpPr>
        <p:spPr>
          <a:xfrm>
            <a:off x="12347321" y="8370686"/>
            <a:ext cx="3654291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Sofia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Bianchini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9" name="Picture 28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10D930AF-2B6D-9FB6-1294-33F9B7698C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24046" r="26991" b="24648"/>
          <a:stretch/>
        </p:blipFill>
        <p:spPr>
          <a:xfrm>
            <a:off x="6836552" y="5084640"/>
            <a:ext cx="3549781" cy="3161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A43BF-EA3E-55E0-6C63-882D22BFD14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589"/>
          <a:stretch/>
        </p:blipFill>
        <p:spPr>
          <a:xfrm>
            <a:off x="1211565" y="5111068"/>
            <a:ext cx="3549781" cy="3161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331CA-6EBF-D091-4747-6F7E9D75020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9113"/>
          <a:stretch/>
        </p:blipFill>
        <p:spPr>
          <a:xfrm>
            <a:off x="12347321" y="5078388"/>
            <a:ext cx="3582820" cy="319104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BA74BCA-A021-069C-25F0-10E74CF1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5894-640B-5674-0EEC-859EFF9F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DF73A-63D9-A95D-3D50-B871B4182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A1F431-8D8D-9087-06C9-D5DAE21EF558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543DCE-41AE-CF3B-3E1E-BBA6DAF8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5294132" cy="54140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95E992-B25A-631E-5B4C-1F6DA123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2C8484-FF90-812E-639E-FEB4EE60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1495"/>
              </p:ext>
            </p:extLst>
          </p:nvPr>
        </p:nvGraphicFramePr>
        <p:xfrm>
          <a:off x="609600" y="6969541"/>
          <a:ext cx="5486400" cy="32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406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Communities 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Similarity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69587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36104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029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65517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230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460FF8-D314-B462-F030-7A0C7164C0ED}"/>
              </a:ext>
            </a:extLst>
          </p:cNvPr>
          <p:cNvSpPr/>
          <p:nvPr/>
        </p:nvSpPr>
        <p:spPr>
          <a:xfrm>
            <a:off x="12039600" y="1438470"/>
            <a:ext cx="3810000" cy="553107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15533-1721-97A7-EF13-1603AE2AB635}"/>
              </a:ext>
            </a:extLst>
          </p:cNvPr>
          <p:cNvSpPr/>
          <p:nvPr/>
        </p:nvSpPr>
        <p:spPr>
          <a:xfrm>
            <a:off x="152400" y="1485900"/>
            <a:ext cx="11734800" cy="53665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A3BC4A1-9AB2-DC98-CEFF-C46713773AC6}"/>
              </a:ext>
            </a:extLst>
          </p:cNvPr>
          <p:cNvSpPr txBox="1"/>
          <p:nvPr/>
        </p:nvSpPr>
        <p:spPr>
          <a:xfrm>
            <a:off x="8077200" y="8035235"/>
            <a:ext cx="52349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With 0.8 cutoff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92034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9429" y="2033392"/>
            <a:ext cx="8648411" cy="622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</a:t>
            </a:r>
          </a:p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YOU FOR LISTENING!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439542">
            <a:off x="12939611" y="219273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235282">
            <a:off x="2374861" y="65812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642657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D09823-9960-6813-F33D-4EA79D91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DE4E9168-7209-0EF2-65DA-2CC90335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1"/>
            <a:ext cx="18288000" cy="10401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6982" y="1526745"/>
            <a:ext cx="7259909" cy="7233510"/>
          </a:xfrm>
          <a:custGeom>
            <a:avLst/>
            <a:gdLst/>
            <a:ahLst/>
            <a:cxnLst/>
            <a:rect l="l" t="t" r="r" b="b"/>
            <a:pathLst>
              <a:path w="7259909" h="7233510">
                <a:moveTo>
                  <a:pt x="0" y="0"/>
                </a:moveTo>
                <a:lnTo>
                  <a:pt x="7259909" y="0"/>
                </a:lnTo>
                <a:lnTo>
                  <a:pt x="7259909" y="7233510"/>
                </a:lnTo>
                <a:lnTo>
                  <a:pt x="0" y="7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3297" y="1409700"/>
            <a:ext cx="9203582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TECHNOLOGIES USED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50C1EB-E23E-D4E0-1380-DEF589FF6CB6}"/>
              </a:ext>
            </a:extLst>
          </p:cNvPr>
          <p:cNvSpPr/>
          <p:nvPr/>
        </p:nvSpPr>
        <p:spPr>
          <a:xfrm>
            <a:off x="2767159" y="7294384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96A7674-A98D-00FF-F7C5-7AFF98D8683D}"/>
              </a:ext>
            </a:extLst>
          </p:cNvPr>
          <p:cNvSpPr/>
          <p:nvPr/>
        </p:nvSpPr>
        <p:spPr>
          <a:xfrm>
            <a:off x="2767159" y="5302074"/>
            <a:ext cx="3529538" cy="1684870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6F3297-4AD0-2A4C-A7E1-0E6EC0DAF9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095" y="5667496"/>
            <a:ext cx="2497664" cy="954026"/>
          </a:xfrm>
          <a:prstGeom prst="rect">
            <a:avLst/>
          </a:prstGeom>
        </p:spPr>
      </p:pic>
      <p:pic>
        <p:nvPicPr>
          <p:cNvPr id="19" name="Picture 18" descr="A logo with a star&#10;&#10;Description automatically generated">
            <a:extLst>
              <a:ext uri="{FF2B5EF4-FFF2-40B4-BE49-F238E27FC236}">
                <a16:creationId xmlns:a16="http://schemas.microsoft.com/office/drawing/2014/main" id="{8C6352B2-02E7-39F8-59BD-8BA5A82CD3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1739">
                        <a14:foregroundMark x1="91739" y1="34778" x2="91739" y2="34778"/>
                        <a14:foregroundMark x1="12065" y1="51000" x2="12065" y2="51000"/>
                        <a14:foregroundMark x1="22935" y1="64778" x2="22935" y2="64778"/>
                        <a14:foregroundMark x1="43478" y1="65333" x2="43478" y2="65333"/>
                        <a14:foregroundMark x1="61087" y1="57889" x2="61087" y2="57889"/>
                        <a14:foregroundMark x1="70543" y1="58111" x2="70543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46" b="21866"/>
          <a:stretch/>
        </p:blipFill>
        <p:spPr>
          <a:xfrm>
            <a:off x="3164998" y="7220528"/>
            <a:ext cx="3042347" cy="1656772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07A1E058-8349-00CF-DDB0-A71BE5B96855}"/>
              </a:ext>
            </a:extLst>
          </p:cNvPr>
          <p:cNvSpPr/>
          <p:nvPr/>
        </p:nvSpPr>
        <p:spPr>
          <a:xfrm>
            <a:off x="2714250" y="3388526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logo with a snake&#10;&#10;Description automatically generated">
            <a:extLst>
              <a:ext uri="{FF2B5EF4-FFF2-40B4-BE49-F238E27FC236}">
                <a16:creationId xmlns:a16="http://schemas.microsoft.com/office/drawing/2014/main" id="{75E31D58-45CE-45B5-FBEA-87CC4DC75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00" b="94667" l="10000" r="90000">
                        <a14:foregroundMark x1="53500" y1="7333" x2="53500" y2="7333"/>
                        <a14:foregroundMark x1="20000" y1="85000" x2="20000" y2="85000"/>
                        <a14:foregroundMark x1="20000" y1="78000" x2="19500" y2="85000"/>
                        <a14:foregroundMark x1="31500" y1="80667" x2="31500" y2="80667"/>
                        <a14:foregroundMark x1="35250" y1="94667" x2="35250" y2="94667"/>
                        <a14:foregroundMark x1="43500" y1="73333" x2="43500" y2="73333"/>
                        <a14:foregroundMark x1="45750" y1="74333" x2="45750" y2="74333"/>
                        <a14:foregroundMark x1="50500" y1="73667" x2="50500" y2="73667"/>
                        <a14:foregroundMark x1="62000" y1="76667" x2="62000" y2="76667"/>
                        <a14:foregroundMark x1="79250" y1="76667" x2="79250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19" y="3435463"/>
            <a:ext cx="2209800" cy="165734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6524C17-95C9-7D0C-E51E-80983C4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F40-7B7A-5669-9843-B0EA9FF3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F0B9F8-BD1D-FFA7-B943-AAC3EF5B6EDD}"/>
              </a:ext>
            </a:extLst>
          </p:cNvPr>
          <p:cNvSpPr/>
          <p:nvPr/>
        </p:nvSpPr>
        <p:spPr>
          <a:xfrm>
            <a:off x="-38167" y="8075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 similar groups</a:t>
            </a:r>
            <a:endParaRPr lang="en-US" sz="18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197225-7E49-9734-BF26-FE918A00D44D}"/>
              </a:ext>
            </a:extLst>
          </p:cNvPr>
          <p:cNvSpPr txBox="1"/>
          <p:nvPr/>
        </p:nvSpPr>
        <p:spPr>
          <a:xfrm>
            <a:off x="2866363" y="831024"/>
            <a:ext cx="13254103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SOLUTION GENERAL 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64ECA5-D57D-9181-AD84-C992EA36075C}"/>
              </a:ext>
            </a:extLst>
          </p:cNvPr>
          <p:cNvGrpSpPr/>
          <p:nvPr/>
        </p:nvGrpSpPr>
        <p:grpSpPr>
          <a:xfrm>
            <a:off x="3339144" y="3137047"/>
            <a:ext cx="4202095" cy="2295742"/>
            <a:chOff x="1535043" y="3848099"/>
            <a:chExt cx="3710922" cy="168486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D617AC4-2FE3-C30E-B4B3-6FFC794F46D1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EA3B71D2-6ECF-406F-E8ED-CAFB35AA482D}"/>
                </a:ext>
              </a:extLst>
            </p:cNvPr>
            <p:cNvSpPr txBox="1"/>
            <p:nvPr/>
          </p:nvSpPr>
          <p:spPr>
            <a:xfrm>
              <a:off x="1535043" y="4085788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Generate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datasets</a:t>
              </a:r>
            </a:p>
          </p:txBody>
        </p: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10A8A94D-6C24-020B-CACF-CA9AD832EB09}"/>
              </a:ext>
            </a:extLst>
          </p:cNvPr>
          <p:cNvSpPr/>
          <p:nvPr/>
        </p:nvSpPr>
        <p:spPr>
          <a:xfrm>
            <a:off x="10596655" y="3247659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0D45B53F-0D19-AE8E-7FD5-A298F1B1D2BE}"/>
              </a:ext>
            </a:extLst>
          </p:cNvPr>
          <p:cNvSpPr txBox="1"/>
          <p:nvPr/>
        </p:nvSpPr>
        <p:spPr>
          <a:xfrm>
            <a:off x="10650047" y="3445362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preprocessing pipeline</a:t>
            </a: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AA9521C-4445-8657-C5FD-F6107DD343A6}"/>
              </a:ext>
            </a:extLst>
          </p:cNvPr>
          <p:cNvSpPr txBox="1"/>
          <p:nvPr/>
        </p:nvSpPr>
        <p:spPr>
          <a:xfrm>
            <a:off x="3584730" y="2437822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B30F4D9-C5B1-FF3C-29A0-2AE7E21A2C0B}"/>
              </a:ext>
            </a:extLst>
          </p:cNvPr>
          <p:cNvSpPr txBox="1"/>
          <p:nvPr/>
        </p:nvSpPr>
        <p:spPr>
          <a:xfrm>
            <a:off x="10650047" y="2696107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</a:t>
            </a:r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7CBC0492-2A81-E36C-5DEA-23236557E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342" y="3809288"/>
            <a:ext cx="1231108" cy="123110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0219FFE9-3766-6FF6-8CB9-6E2499B22EA4}"/>
              </a:ext>
            </a:extLst>
          </p:cNvPr>
          <p:cNvSpPr/>
          <p:nvPr/>
        </p:nvSpPr>
        <p:spPr>
          <a:xfrm>
            <a:off x="10405706" y="7363333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CDFEF89-3C68-66BF-A99E-A01EFA334C72}"/>
              </a:ext>
            </a:extLst>
          </p:cNvPr>
          <p:cNvSpPr txBox="1"/>
          <p:nvPr/>
        </p:nvSpPr>
        <p:spPr>
          <a:xfrm>
            <a:off x="10574752" y="7739938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</a:t>
            </a:r>
          </a:p>
          <a:p>
            <a:pPr algn="ctr"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marL="0" lvl="0" indent="0" algn="ctr"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F17AD42-8951-42D5-8534-49695493295F}"/>
              </a:ext>
            </a:extLst>
          </p:cNvPr>
          <p:cNvSpPr txBox="1"/>
          <p:nvPr/>
        </p:nvSpPr>
        <p:spPr>
          <a:xfrm>
            <a:off x="10563372" y="6490843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</a:t>
            </a:r>
          </a:p>
        </p:txBody>
      </p: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CA471804-6A44-4670-0D19-823D801A5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5255" y="7777204"/>
            <a:ext cx="1231108" cy="12311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581C07-9A24-9C60-0B01-B5B6FB1D56BA}"/>
              </a:ext>
            </a:extLst>
          </p:cNvPr>
          <p:cNvGrpSpPr/>
          <p:nvPr/>
        </p:nvGrpSpPr>
        <p:grpSpPr>
          <a:xfrm>
            <a:off x="3372610" y="7277585"/>
            <a:ext cx="4202095" cy="2295742"/>
            <a:chOff x="1611506" y="3848099"/>
            <a:chExt cx="3710922" cy="1684869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7B3A898-E9EA-1BDA-D95A-65F51524EA3E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9D797149-83B4-64CB-2A2A-9C699E0E6733}"/>
                </a:ext>
              </a:extLst>
            </p:cNvPr>
            <p:cNvSpPr txBox="1"/>
            <p:nvPr/>
          </p:nvSpPr>
          <p:spPr>
            <a:xfrm>
              <a:off x="1611506" y="4188355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Extract similar groups</a:t>
              </a:r>
              <a:endPara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6671387D-7C90-2CE3-4047-E818ECEF55A4}"/>
              </a:ext>
            </a:extLst>
          </p:cNvPr>
          <p:cNvSpPr txBox="1"/>
          <p:nvPr/>
        </p:nvSpPr>
        <p:spPr>
          <a:xfrm>
            <a:off x="3426225" y="6810866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3</a:t>
            </a:r>
          </a:p>
        </p:txBody>
      </p:sp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669D9FC7-85EE-D870-FED1-0AAF5812B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3559" y="3696991"/>
            <a:ext cx="1231108" cy="1231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59854-C442-0EE9-65BB-73D96232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3863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796AB420-D98A-4702-254C-21BB640B7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7509" y="7892338"/>
            <a:ext cx="1231108" cy="12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EC4C-4C29-C2D2-2D43-9900D31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88465-FE18-640C-6BDC-97F52277D6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F04A23-AA2E-1DC7-3AEE-DF4DD6EB7F3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5C6AAF-F77A-1CC1-6DC1-C6ACD0A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72746EE-6B03-6F6A-66C8-A8E23440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6"/>
          <a:stretch/>
        </p:blipFill>
        <p:spPr>
          <a:xfrm>
            <a:off x="463236" y="2110209"/>
            <a:ext cx="17786664" cy="35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D97B-3FEB-1D3A-E557-EC061B89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C145FB-8DBF-A030-98D9-3393468F8E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DC9134-A55E-16A7-EC0A-52DCDA4D2530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406882-39D6-3E75-4EB1-07D8B751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7786664" cy="62963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7AC513-28D7-7F8E-5A18-B518F389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6015-C314-EEC8-BAB7-E5E76D31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ECF2EA-22F8-D896-A03A-7474D32579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720BE5-D007-A165-A94E-C4987CF3FB4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6ED45D-CCCB-AE27-A81B-89DB040E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6"/>
          <a:stretch/>
        </p:blipFill>
        <p:spPr>
          <a:xfrm>
            <a:off x="250667" y="1438470"/>
            <a:ext cx="10021709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F93B22-50DA-C07C-4D7B-D8B45541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9B1BEC-0214-3001-63AC-13B0B7F4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95380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2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9F00-E73C-8D52-BF48-02710660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1B3389-DECB-1B2C-96D6-569F0D0CEC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68FF88-0DA3-63AE-B9C9-88664DF61543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6BBB63-9C05-E87A-4774-4B68DDAA2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r="24635"/>
          <a:stretch/>
        </p:blipFill>
        <p:spPr>
          <a:xfrm>
            <a:off x="-152400" y="1636590"/>
            <a:ext cx="10972800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542B20-21BC-DCF6-BB98-E8B0D5AA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AB7AAF-DAB6-5CD9-2FB5-DCCAE0D13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9560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 + 3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10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C4199-32C7-AC46-BEF0-29B09BF7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14EE3A-2511-AE37-0324-934DA568CE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BFC78C-E2A6-5059-EE11-9DD3353F68F4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AEAD74-8F28-A310-DC03-58A550751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6" t="2369" r="-147" b="-2369"/>
          <a:stretch/>
        </p:blipFill>
        <p:spPr>
          <a:xfrm>
            <a:off x="5295900" y="1590870"/>
            <a:ext cx="4800600" cy="75912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78FF3-6DED-4B9D-9E38-977D5DCA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5FA81B-02BF-A33F-17C9-55511A21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823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ED9476-F541-9754-BB14-D9639FC3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-2631" r="77322" b="2631"/>
          <a:stretch/>
        </p:blipFill>
        <p:spPr>
          <a:xfrm>
            <a:off x="304800" y="1590870"/>
            <a:ext cx="4800600" cy="73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192</Words>
  <Application>Microsoft Office PowerPoint</Application>
  <PresentationFormat>Custom</PresentationFormat>
  <Paragraphs>71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Aptos</vt:lpstr>
      <vt:lpstr>Rustic Printed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Melinarskiy, B. (Bar)</cp:lastModifiedBy>
  <cp:revision>41</cp:revision>
  <dcterms:created xsi:type="dcterms:W3CDTF">2006-08-16T00:00:00Z</dcterms:created>
  <dcterms:modified xsi:type="dcterms:W3CDTF">2024-10-26T10:25:56Z</dcterms:modified>
  <dc:identifier>DAGUYIRfmGA</dc:identifier>
</cp:coreProperties>
</file>